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04" r:id="rId5"/>
    <p:sldId id="324" r:id="rId6"/>
    <p:sldId id="325" r:id="rId7"/>
    <p:sldId id="308" r:id="rId8"/>
    <p:sldId id="318" r:id="rId9"/>
    <p:sldId id="316" r:id="rId10"/>
    <p:sldId id="288" r:id="rId11"/>
    <p:sldId id="317" r:id="rId12"/>
    <p:sldId id="319" r:id="rId13"/>
    <p:sldId id="320" r:id="rId14"/>
    <p:sldId id="321" r:id="rId15"/>
    <p:sldId id="322" r:id="rId16"/>
    <p:sldId id="323" r:id="rId17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3750" autoAdjust="0"/>
  </p:normalViewPr>
  <p:slideViewPr>
    <p:cSldViewPr snapToGrid="0">
      <p:cViewPr varScale="1">
        <p:scale>
          <a:sx n="162" d="100"/>
          <a:sy n="162" d="100"/>
        </p:scale>
        <p:origin x="2508" y="1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9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7F324F-44DA-479A-BC3B-30013908FB23}" type="datetime1">
              <a:rPr lang="da-DK" smtClean="0"/>
              <a:t>12-06-2023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CBC9E-764B-41E6-92E3-C8D62405D978}" type="datetime1">
              <a:rPr lang="da-DK" smtClean="0"/>
              <a:pPr/>
              <a:t>12-06-2023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40294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0913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8822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085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208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8141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20891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5988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3764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931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77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ktangel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noProof="0"/>
              <a:t>6.53</a:t>
            </a:r>
          </a:p>
          <a:p>
            <a:pPr algn="ctr" rtl="0"/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da-DK" noProof="0"/>
          </a:p>
        </p:txBody>
      </p:sp>
      <p:grpSp>
        <p:nvGrpSpPr>
          <p:cNvPr id="10" name="Pladsholder til billede 16" descr="abstrakt farverigt billede af bygninger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ds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1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2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3</a:t>
            </a:r>
          </a:p>
        </p:txBody>
      </p:sp>
      <p:sp>
        <p:nvSpPr>
          <p:cNvPr id="20" name="Pladsholder til tekst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2" name="Pladsholder til tekst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23" name="Pladsholder til tekst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19" name="Pladsholder til dato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MASTERTYPOGRAFIER FOR TEKST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MASTERTYPOGRAFIER FOR TEKST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v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0" name="Pladsholder til tekst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1" name="Pladsholder til tekst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2" name="Pladsholder til tekst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3" name="Pladsholder til tekst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dsholder til dato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Vækststrategi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2" name="Pladsholder til tekst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4" name="Pladsholder til tekst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20" name="Pladsholder til tekst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1" name="Pladsholder til tekst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3" name="Pladsholder til tekst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grpSp>
        <p:nvGrpSpPr>
          <p:cNvPr id="956" name="Pladsholder til billede 1925" descr="abstrakt farverigt billede af bygninger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959" name="Pladsholder til sidefod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39" name="Pladsholder til tekst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År</a:t>
            </a:r>
          </a:p>
        </p:txBody>
      </p:sp>
      <p:sp>
        <p:nvSpPr>
          <p:cNvPr id="40" name="Pladsholder til tekst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1" name="Pladsholder til tekst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2" name="Pladsholder til tekst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3" name="Pladsholder til tekst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4" name="Pladsholder til tekst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År</a:t>
            </a:r>
          </a:p>
        </p:txBody>
      </p:sp>
      <p:sp>
        <p:nvSpPr>
          <p:cNvPr id="45" name="Pladsholder til tekst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6" name="Pladsholder til tekst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7" name="Pladsholder til tekst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8" name="Pladsholder til tekst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9" name="Pladsholder til tekst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0" name="Pladsholder til tekst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1" name="Pladsholder til tekst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2" name="Pladsholder til tekst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3" name="Pladsholder til tekst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4" name="Pladsholder til tekst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5" name="Pladsholder til tekst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6" name="Pladsholder til tekst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7" name="Pladsholder til tekst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8" name="Pladsholder til tekst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9" name="Pladsholder til tekst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0" name="Pladsholder til tekst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1" name="Pladsholder til tekst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2" name="Pladsholder til tekst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3" name="Pladsholder til tekst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4" name="Pladsholder til tekst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cxnSp>
        <p:nvCxnSpPr>
          <p:cNvPr id="65" name="Lige forbindelse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ladsholder til tekst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Elementtitel</a:t>
            </a:r>
          </a:p>
        </p:txBody>
      </p:sp>
      <p:sp>
        <p:nvSpPr>
          <p:cNvPr id="67" name="Pladsholder til tekst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a-DK" noProof="0"/>
              <a:t>Måned, år</a:t>
            </a:r>
          </a:p>
        </p:txBody>
      </p:sp>
      <p:sp>
        <p:nvSpPr>
          <p:cNvPr id="68" name="Pladsholder til dato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Økono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5" name="Pladsholder til billede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9" name="Pladsholder til billede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3" name="Pladsholder til billede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ktangel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1" name="Pladsholder til billede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2" name="Rektangel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3" name="Pladsholder til billede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4" name="Rektangel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5" name="Pladsholder til billede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7" name="Pladsholder til billede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5" name="Pladsholder til tekst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6" name="Pladsholder til tekst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9" name="Pladsholder til tekst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0" name="Pladsholder til tekst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33" name="Pladsholder til tekst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4" name="Pladsholder til tekst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37" name="Pladsholder til tekst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8" name="Pladsholder til tekst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5" name="Pladsholder til billede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7" name="Pladsholder til billede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8" name="Rektangel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9" name="Pladsholder til billede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60" name="Rektangel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61" name="Pladsholder til billede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si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9" name="Pladsholder til indhold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0" name="Pladsholder til indhold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2" name="Pladsholder til tekst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5" name="Pladsholder til tekst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6" name="Pladsholder til tekst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7" name="Pladsholder til tekst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8" name="Pladsholder til tekst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9" name="Pladsholder til tekst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0" name="Pladsholder til tekst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1" name="Pladsholder til tekst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2" name="Pladsholder til tekst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m 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grpSp>
        <p:nvGrpSpPr>
          <p:cNvPr id="971" name="Pladsholder til billede 986" descr="abstrakt farverigt billede af bygninger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Oversig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ladsholder til billede 20" descr="abstrakt farverigt billede af bygninger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675" name="Pladsholder til tekst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da-DK" noProof="0"/>
              <a:t>KLIK FOR AT REDIGERE TITELTYPOGRAFIEN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grpSp>
        <p:nvGrpSpPr>
          <p:cNvPr id="10" name="Pladsholder til billede 44" descr="abstrakt farverigt billede af bygninger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ladsholder til billede 57" descr="abstrakt farverigt billede af bygninger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0" name="Pladsholder til tekst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2" name="Pladsholder til tekst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5" name="Pladsholder til tekst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9" name="Pladsholder til tekst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øs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ladsholder til billede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10" name="Pladsholder til tekst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2" name="Pladsholder til tekst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9" name="Pladsholder til tekst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0" name="Pladsholder til tekst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5" name="Pladsholder til sidefod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16" name="Pladsholder til slidenumm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ktoversig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ladsholder til billede 1029" descr="abstrakt farverigt billede af bygninger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9" name="Pladsholder til tekst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2" name="Pladsholder til tekst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3" name="Pladsholder til tekst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4" name="Pladsholder til tekst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ktford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27" name="Lige forbindelse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19" name="Pladsholder til indhold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2" name="Pladsholder til indhold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3" name="Pladsholder til tekst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34" name="Pladsholder til tekst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35" name="Pladsholder til tekst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grpSp>
        <p:nvGrpSpPr>
          <p:cNvPr id="7" name="Pladsholder til billede 795" descr="abstrakt farverigt billede af bygninger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rretnings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17" name="Pladsholder til tekst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19" name="Pladsholder til indhold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0" name="Pladsholder til tekst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2" name="Pladsholder til indhold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3" name="Pladsholder til tekst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15" name="Pladsholder til tekst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2</a:t>
            </a:r>
          </a:p>
        </p:txBody>
      </p:sp>
      <p:sp>
        <p:nvSpPr>
          <p:cNvPr id="16" name="Pladsholder til tekst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3</a:t>
            </a:r>
          </a:p>
        </p:txBody>
      </p:sp>
      <p:sp>
        <p:nvSpPr>
          <p:cNvPr id="24" name="Pladsholder til tekst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4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dsoversi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1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2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3</a:t>
            </a:r>
          </a:p>
        </p:txBody>
      </p:sp>
      <p:sp>
        <p:nvSpPr>
          <p:cNvPr id="20" name="Pladsholder til tekst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4" name="Pladsholder til dato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>
            <a:normAutofit fontScale="90000"/>
          </a:bodyPr>
          <a:lstStyle/>
          <a:p>
            <a:pPr rtl="0"/>
            <a:r>
              <a:rPr lang="da-DK" dirty="0"/>
              <a:t>1. </a:t>
            </a:r>
            <a:r>
              <a:rPr lang="da-DK" b="0" i="0" dirty="0">
                <a:effectLst/>
                <a:latin typeface="Lato" panose="020F0502020204030203" pitchFamily="34" charset="0"/>
              </a:rPr>
              <a:t>Performance Engineering: Queue Theory</a:t>
            </a:r>
            <a:endParaRPr lang="da-DK" dirty="0"/>
          </a:p>
        </p:txBody>
      </p:sp>
      <p:sp>
        <p:nvSpPr>
          <p:cNvPr id="20" name="Undertitel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da-DK" dirty="0"/>
              <a:t>Mathias Nielsen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10</a:t>
            </a:fld>
            <a:endParaRPr lang="da-DK"/>
          </a:p>
        </p:txBody>
      </p:sp>
      <p:sp>
        <p:nvSpPr>
          <p:cNvPr id="2" name="Pladsholder til tekst 5">
            <a:extLst>
              <a:ext uri="{FF2B5EF4-FFF2-40B4-BE49-F238E27FC236}">
                <a16:creationId xmlns:a16="http://schemas.microsoft.com/office/drawing/2014/main" id="{6F672C21-CCD5-C41C-B87B-22B2FC507AE1}"/>
              </a:ext>
            </a:extLst>
          </p:cNvPr>
          <p:cNvSpPr txBox="1">
            <a:spLocks/>
          </p:cNvSpPr>
          <p:nvPr/>
        </p:nvSpPr>
        <p:spPr>
          <a:xfrm>
            <a:off x="676503" y="822996"/>
            <a:ext cx="6239268" cy="82295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Balanced systems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5E206-0F8C-8B09-2D9D-E67935F7C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88" y="2880291"/>
            <a:ext cx="4776992" cy="1097417"/>
          </a:xfrm>
          <a:prstGeom prst="rect">
            <a:avLst/>
          </a:prstGeom>
        </p:spPr>
      </p:pic>
      <p:sp>
        <p:nvSpPr>
          <p:cNvPr id="9" name="Pladsholder til tekst 4">
            <a:extLst>
              <a:ext uri="{FF2B5EF4-FFF2-40B4-BE49-F238E27FC236}">
                <a16:creationId xmlns:a16="http://schemas.microsoft.com/office/drawing/2014/main" id="{79B4F456-6E6F-1C30-AE7A-D0B0AE092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4641" y="2068574"/>
            <a:ext cx="5547890" cy="92717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Hvis alle noder har samme Utilization, har vi et balanceret system</a:t>
            </a:r>
          </a:p>
        </p:txBody>
      </p:sp>
      <p:sp>
        <p:nvSpPr>
          <p:cNvPr id="10" name="Pladsholder til tekst 4">
            <a:extLst>
              <a:ext uri="{FF2B5EF4-FFF2-40B4-BE49-F238E27FC236}">
                <a16:creationId xmlns:a16="http://schemas.microsoft.com/office/drawing/2014/main" id="{2DA62A24-FB29-0CDD-5FA9-F50EA8D2F316}"/>
              </a:ext>
            </a:extLst>
          </p:cNvPr>
          <p:cNvSpPr txBox="1">
            <a:spLocks/>
          </p:cNvSpPr>
          <p:nvPr/>
        </p:nvSpPr>
        <p:spPr>
          <a:xfrm>
            <a:off x="554641" y="4624540"/>
            <a:ext cx="5547890" cy="927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Er dog sjældent helt tilfældet.</a:t>
            </a:r>
          </a:p>
          <a:p>
            <a:r>
              <a:rPr lang="da-DK" dirty="0"/>
              <a:t>- Optimer noden med højest utilization</a:t>
            </a:r>
          </a:p>
        </p:txBody>
      </p:sp>
    </p:spTree>
    <p:extLst>
      <p:ext uri="{BB962C8B-B14F-4D97-AF65-F5344CB8AC3E}">
        <p14:creationId xmlns:p14="http://schemas.microsoft.com/office/powerpoint/2010/main" val="347084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11</a:t>
            </a:fld>
            <a:endParaRPr lang="da-DK"/>
          </a:p>
        </p:txBody>
      </p:sp>
      <p:sp>
        <p:nvSpPr>
          <p:cNvPr id="2" name="Pladsholder til tekst 5">
            <a:extLst>
              <a:ext uri="{FF2B5EF4-FFF2-40B4-BE49-F238E27FC236}">
                <a16:creationId xmlns:a16="http://schemas.microsoft.com/office/drawing/2014/main" id="{6F672C21-CCD5-C41C-B87B-22B2FC507AE1}"/>
              </a:ext>
            </a:extLst>
          </p:cNvPr>
          <p:cNvSpPr txBox="1">
            <a:spLocks/>
          </p:cNvSpPr>
          <p:nvPr/>
        </p:nvSpPr>
        <p:spPr>
          <a:xfrm>
            <a:off x="676503" y="822996"/>
            <a:ext cx="6239268" cy="82295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Mandatory – PE in TeleMed</a:t>
            </a:r>
          </a:p>
        </p:txBody>
      </p:sp>
      <p:sp>
        <p:nvSpPr>
          <p:cNvPr id="10" name="Pladsholder til tekst 4">
            <a:extLst>
              <a:ext uri="{FF2B5EF4-FFF2-40B4-BE49-F238E27FC236}">
                <a16:creationId xmlns:a16="http://schemas.microsoft.com/office/drawing/2014/main" id="{2DA62A24-FB29-0CDD-5FA9-F50EA8D2F316}"/>
              </a:ext>
            </a:extLst>
          </p:cNvPr>
          <p:cNvSpPr txBox="1">
            <a:spLocks/>
          </p:cNvSpPr>
          <p:nvPr/>
        </p:nvSpPr>
        <p:spPr>
          <a:xfrm>
            <a:off x="548110" y="1645955"/>
            <a:ext cx="5547890" cy="152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Stress testes.</a:t>
            </a:r>
          </a:p>
          <a:p>
            <a:r>
              <a:rPr lang="da-DK" dirty="0"/>
              <a:t>”Hårdere og hårdere” Jmeter stress plan som gav Følgende CPU Utilizations og Responsetider i ms på write</a:t>
            </a:r>
            <a:br>
              <a:rPr lang="da-DK" dirty="0"/>
            </a:b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CE0AB-E972-D059-DE46-CD8D03456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10" y="3169920"/>
            <a:ext cx="5331921" cy="259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2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12</a:t>
            </a:fld>
            <a:endParaRPr lang="da-DK"/>
          </a:p>
        </p:txBody>
      </p:sp>
      <p:sp>
        <p:nvSpPr>
          <p:cNvPr id="2" name="Pladsholder til tekst 5">
            <a:extLst>
              <a:ext uri="{FF2B5EF4-FFF2-40B4-BE49-F238E27FC236}">
                <a16:creationId xmlns:a16="http://schemas.microsoft.com/office/drawing/2014/main" id="{6F672C21-CCD5-C41C-B87B-22B2FC507AE1}"/>
              </a:ext>
            </a:extLst>
          </p:cNvPr>
          <p:cNvSpPr txBox="1">
            <a:spLocks/>
          </p:cNvSpPr>
          <p:nvPr/>
        </p:nvSpPr>
        <p:spPr>
          <a:xfrm>
            <a:off x="676503" y="822996"/>
            <a:ext cx="6239268" cy="82295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Mandatory – PE in TeleMed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717C02-666A-4683-FAD7-2F841224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03" y="2014312"/>
            <a:ext cx="8258491" cy="4274698"/>
          </a:xfrm>
          <a:prstGeom prst="rect">
            <a:avLst/>
          </a:prstGeom>
        </p:spPr>
      </p:pic>
      <p:sp>
        <p:nvSpPr>
          <p:cNvPr id="13" name="Pladsholder til tekst 4">
            <a:extLst>
              <a:ext uri="{FF2B5EF4-FFF2-40B4-BE49-F238E27FC236}">
                <a16:creationId xmlns:a16="http://schemas.microsoft.com/office/drawing/2014/main" id="{433754E6-59E1-EC63-834F-FF61C4EAB4C2}"/>
              </a:ext>
            </a:extLst>
          </p:cNvPr>
          <p:cNvSpPr txBox="1">
            <a:spLocks/>
          </p:cNvSpPr>
          <p:nvPr/>
        </p:nvSpPr>
        <p:spPr>
          <a:xfrm>
            <a:off x="676503" y="1341156"/>
            <a:ext cx="5347593" cy="82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Ved 10% CPU utilization...</a:t>
            </a:r>
            <a:br>
              <a:rPr lang="da-DK" dirty="0"/>
            </a:br>
            <a:r>
              <a:rPr lang="da-DK" dirty="0"/>
              <a:t>Endurance test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7A6D5F2-3396-FF95-F15D-EB30F46B6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503" y="1986009"/>
            <a:ext cx="9764488" cy="393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67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13</a:t>
            </a:fld>
            <a:endParaRPr lang="da-DK"/>
          </a:p>
        </p:txBody>
      </p:sp>
      <p:sp>
        <p:nvSpPr>
          <p:cNvPr id="2" name="Pladsholder til tekst 5">
            <a:extLst>
              <a:ext uri="{FF2B5EF4-FFF2-40B4-BE49-F238E27FC236}">
                <a16:creationId xmlns:a16="http://schemas.microsoft.com/office/drawing/2014/main" id="{6F672C21-CCD5-C41C-B87B-22B2FC507AE1}"/>
              </a:ext>
            </a:extLst>
          </p:cNvPr>
          <p:cNvSpPr txBox="1">
            <a:spLocks/>
          </p:cNvSpPr>
          <p:nvPr/>
        </p:nvSpPr>
        <p:spPr>
          <a:xfrm>
            <a:off x="676503" y="822996"/>
            <a:ext cx="6239268" cy="82295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Mandatory – PE in TeleMed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4717C02-666A-4683-FAD7-2F841224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503" y="2014312"/>
            <a:ext cx="8258491" cy="4274698"/>
          </a:xfrm>
          <a:prstGeom prst="rect">
            <a:avLst/>
          </a:prstGeom>
        </p:spPr>
      </p:pic>
      <p:sp>
        <p:nvSpPr>
          <p:cNvPr id="13" name="Pladsholder til tekst 4">
            <a:extLst>
              <a:ext uri="{FF2B5EF4-FFF2-40B4-BE49-F238E27FC236}">
                <a16:creationId xmlns:a16="http://schemas.microsoft.com/office/drawing/2014/main" id="{433754E6-59E1-EC63-834F-FF61C4EAB4C2}"/>
              </a:ext>
            </a:extLst>
          </p:cNvPr>
          <p:cNvSpPr txBox="1">
            <a:spLocks/>
          </p:cNvSpPr>
          <p:nvPr/>
        </p:nvSpPr>
        <p:spPr>
          <a:xfrm>
            <a:off x="676503" y="1341156"/>
            <a:ext cx="5347593" cy="822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Ved 10% CPU utilization...</a:t>
            </a:r>
          </a:p>
        </p:txBody>
      </p:sp>
    </p:spTree>
    <p:extLst>
      <p:ext uri="{BB962C8B-B14F-4D97-AF65-F5344CB8AC3E}">
        <p14:creationId xmlns:p14="http://schemas.microsoft.com/office/powerpoint/2010/main" val="269052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22EF5DC5-96A1-892F-722C-AB653F58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98" y="266129"/>
            <a:ext cx="7737118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Performance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C25C9-6BE2-C717-CAE4-38B59A768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739" y="1413524"/>
            <a:ext cx="7449312" cy="5083070"/>
          </a:xfrm>
        </p:spPr>
        <p:txBody>
          <a:bodyPr>
            <a:normAutofit/>
          </a:bodyPr>
          <a:lstStyle/>
          <a:p>
            <a:r>
              <a:rPr lang="da-DK" dirty="0"/>
              <a:t>Performance som kvalitetsattribut</a:t>
            </a:r>
          </a:p>
          <a:p>
            <a:endParaRPr lang="da-DK" dirty="0"/>
          </a:p>
          <a:p>
            <a:r>
              <a:rPr lang="da-DK" dirty="0"/>
              <a:t>”R” – Responstid</a:t>
            </a:r>
            <a:br>
              <a:rPr lang="da-DK" dirty="0"/>
            </a:br>
            <a:r>
              <a:rPr lang="da-DK" dirty="0"/>
              <a:t>”TPS” – Transactions per second</a:t>
            </a:r>
          </a:p>
          <a:p>
            <a:r>
              <a:rPr lang="da-DK" dirty="0"/>
              <a:t>”U” – Utilization</a:t>
            </a:r>
          </a:p>
          <a:p>
            <a:r>
              <a:rPr lang="da-DK" dirty="0"/>
              <a:t>”C” – Capacity</a:t>
            </a:r>
          </a:p>
          <a:p>
            <a:endParaRPr lang="da-DK" dirty="0"/>
          </a:p>
          <a:p>
            <a:r>
              <a:rPr lang="da-DK" dirty="0"/>
              <a:t>Quality Attribute Scenario (Med målbare response measures)</a:t>
            </a:r>
            <a:br>
              <a:rPr lang="da-DK" dirty="0"/>
            </a:br>
            <a:br>
              <a:rPr lang="da-DK" dirty="0"/>
            </a:br>
            <a:r>
              <a:rPr lang="da-DK" dirty="0"/>
              <a:t>Vertical scaling – ”Kraftigere Hardware”</a:t>
            </a:r>
          </a:p>
          <a:p>
            <a:r>
              <a:rPr lang="da-DK" dirty="0"/>
              <a:t>Horizontal scaling – ”Mere hardware”/Flere servere/Parallelisering</a:t>
            </a:r>
            <a:br>
              <a:rPr lang="da-DK" dirty="0"/>
            </a:br>
            <a:br>
              <a:rPr lang="da-DK" dirty="0"/>
            </a:br>
            <a:br>
              <a:rPr lang="da-DK" dirty="0"/>
            </a:br>
            <a:r>
              <a:rPr lang="da-DK" dirty="0"/>
              <a:t>Kan have konflikt med andre QA’s – Cost, Security, Modifiability</a:t>
            </a:r>
            <a:br>
              <a:rPr lang="da-DK" dirty="0"/>
            </a:br>
            <a:r>
              <a:rPr lang="da-DK" dirty="0"/>
              <a:t>... Men kan også komplimentere dem – Energy-Efficiency, Availability (Multiple copies)</a:t>
            </a:r>
            <a:br>
              <a:rPr lang="da-DK" dirty="0"/>
            </a:br>
            <a:br>
              <a:rPr lang="da-DK" dirty="0"/>
            </a:br>
            <a:endParaRPr lang="da-DK" dirty="0"/>
          </a:p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5F8CF-4404-00A7-3E4B-6EDC2CCD4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465" y="1518195"/>
            <a:ext cx="1089355" cy="1099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C3DC5-37A6-88B8-FA68-078636D2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39" y="1940864"/>
            <a:ext cx="1089355" cy="1099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C63993-E7C9-06C5-9E2A-E8E979E2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57" y="2388933"/>
            <a:ext cx="1089355" cy="1099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9D17B-A9F1-FA7F-AF10-8916BE30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77" y="2837002"/>
            <a:ext cx="1089355" cy="1099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42C07-8259-8959-62FC-85C423C6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97" y="3404539"/>
            <a:ext cx="1089355" cy="1099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B443A-85C9-B459-4455-D25A58BB5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545" y="3721965"/>
            <a:ext cx="1043394" cy="9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9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22EF5DC5-96A1-892F-722C-AB653F58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98" y="266129"/>
            <a:ext cx="7737118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Performance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C25C9-6BE2-C717-CAE4-38B59A768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739" y="1413524"/>
            <a:ext cx="5864351" cy="4099002"/>
          </a:xfrm>
        </p:spPr>
        <p:txBody>
          <a:bodyPr/>
          <a:lstStyle/>
          <a:p>
            <a:r>
              <a:rPr lang="da-DK" dirty="0"/>
              <a:t>Performance som kvalitetsattribut</a:t>
            </a:r>
          </a:p>
          <a:p>
            <a:endParaRPr lang="da-DK" dirty="0"/>
          </a:p>
          <a:p>
            <a:r>
              <a:rPr lang="da-DK" dirty="0"/>
              <a:t>”R” – Responstid</a:t>
            </a:r>
            <a:br>
              <a:rPr lang="da-DK" dirty="0"/>
            </a:br>
            <a:r>
              <a:rPr lang="da-DK" dirty="0"/>
              <a:t>”TPS” – Transactions per second</a:t>
            </a:r>
          </a:p>
          <a:p>
            <a:r>
              <a:rPr lang="da-DK" dirty="0"/>
              <a:t>”U” – Utilization</a:t>
            </a:r>
          </a:p>
          <a:p>
            <a:r>
              <a:rPr lang="da-DK" dirty="0"/>
              <a:t>”C” – Capacity</a:t>
            </a:r>
          </a:p>
          <a:p>
            <a:endParaRPr lang="da-DK" dirty="0"/>
          </a:p>
          <a:p>
            <a:r>
              <a:rPr lang="da-DK" dirty="0"/>
              <a:t>Quality Attribute Scenario (Med målbare response measures)</a:t>
            </a:r>
          </a:p>
          <a:p>
            <a:endParaRPr lang="da-DK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426651-31E4-888A-EF8A-D25D450E5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8" y="3117670"/>
            <a:ext cx="10823599" cy="322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2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22EF5DC5-96A1-892F-722C-AB653F58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99" y="414552"/>
            <a:ext cx="681401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Queue Configurations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0959C2-EF64-8118-2794-673521023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98" y="1740115"/>
            <a:ext cx="8317838" cy="4303609"/>
          </a:xfrm>
          <a:prstGeom prst="rect">
            <a:avLst/>
          </a:prstGeom>
        </p:spPr>
      </p:pic>
      <p:sp>
        <p:nvSpPr>
          <p:cNvPr id="6" name="Pladsholder til tekst 4">
            <a:extLst>
              <a:ext uri="{FF2B5EF4-FFF2-40B4-BE49-F238E27FC236}">
                <a16:creationId xmlns:a16="http://schemas.microsoft.com/office/drawing/2014/main" id="{5D31AE37-9F6E-D95D-D571-0C502829C3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698" y="6031968"/>
            <a:ext cx="6230535" cy="822960"/>
          </a:xfrm>
        </p:spPr>
        <p:txBody>
          <a:bodyPr rtlCol="0"/>
          <a:lstStyle/>
          <a:p>
            <a:pPr rtl="0"/>
            <a:r>
              <a:rPr lang="da-DK" dirty="0"/>
              <a:t>Single server – Multiple Queues    :  Koncert – flere køer</a:t>
            </a:r>
            <a:br>
              <a:rPr lang="da-DK" dirty="0"/>
            </a:br>
            <a:r>
              <a:rPr lang="da-DK" dirty="0"/>
              <a:t>Multiple Servers – Single Queue   : Coronavaccine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22EF5DC5-96A1-892F-722C-AB653F58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99" y="414552"/>
            <a:ext cx="681401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Queue Configurations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FEBC06-7A98-93E7-51F8-3BBD3A3B5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98" y="1843814"/>
            <a:ext cx="7199770" cy="290831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84C38D-A303-8ECD-8269-270BCA8FE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083" y="5114667"/>
            <a:ext cx="3657600" cy="1188720"/>
          </a:xfrm>
        </p:spPr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54821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1FC598-A6C5-E02F-681A-751C33780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19" y="1645921"/>
            <a:ext cx="7427258" cy="406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44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dsholder til dato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a-DK"/>
              <a:t>01-07-20XX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95E8F9-92E4-2C3B-16D6-5284F79B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Regneregler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E78164-4EEA-B93A-5DF5-39865F9F2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047" y="1441252"/>
            <a:ext cx="4411924" cy="16589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B9E1B2-923D-70B8-80DF-46184D5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804" y="3100251"/>
            <a:ext cx="5787930" cy="10561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36970C-92D3-4FFE-1A36-EB5F8BA6C2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637" y="4509814"/>
            <a:ext cx="4242705" cy="162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779" y="168718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Queuing</a:t>
            </a:r>
          </a:p>
        </p:txBody>
      </p:sp>
      <p:sp>
        <p:nvSpPr>
          <p:cNvPr id="3" name="Pladsholder til tekst 4">
            <a:extLst>
              <a:ext uri="{FF2B5EF4-FFF2-40B4-BE49-F238E27FC236}">
                <a16:creationId xmlns:a16="http://schemas.microsoft.com/office/drawing/2014/main" id="{B7311B1B-274D-39D8-9C0D-B3385C3898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7664" y="1197718"/>
            <a:ext cx="4114800" cy="416786"/>
          </a:xfrm>
        </p:spPr>
        <p:txBody>
          <a:bodyPr rtlCol="0"/>
          <a:lstStyle/>
          <a:p>
            <a:pPr rtl="0"/>
            <a:r>
              <a:rPr lang="da-DK" dirty="0"/>
              <a:t>Jo højere utilization, jo højere ventetid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D2F91B-1753-6F08-6A4E-1A01B076D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424" y="3848844"/>
            <a:ext cx="6286103" cy="1480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727A13-0381-9EFB-9189-FDF77FC09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867" y="1389648"/>
            <a:ext cx="4391638" cy="2267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F6A2F-A33E-48E1-3C8C-48F8BBE03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8607" y="2035550"/>
            <a:ext cx="2808167" cy="607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4F55AD-30AE-C4C5-6A07-C019A5652D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307" y="5794836"/>
            <a:ext cx="1979630" cy="7402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6ECA1A-CCB6-9D2E-62ED-9276BDB31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4937" y="5794836"/>
            <a:ext cx="1991513" cy="7402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6621FD-12B9-18A0-8306-75FBE0325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6118" y="5794835"/>
            <a:ext cx="1841032" cy="7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798" y="72268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Queuing</a:t>
            </a:r>
          </a:p>
        </p:txBody>
      </p:sp>
      <p:sp>
        <p:nvSpPr>
          <p:cNvPr id="4" name="Pladsholder til tekst 4">
            <a:extLst>
              <a:ext uri="{FF2B5EF4-FFF2-40B4-BE49-F238E27FC236}">
                <a16:creationId xmlns:a16="http://schemas.microsoft.com/office/drawing/2014/main" id="{CC1C6FC2-F230-77AC-E104-B9548FA03244}"/>
              </a:ext>
            </a:extLst>
          </p:cNvPr>
          <p:cNvSpPr txBox="1">
            <a:spLocks/>
          </p:cNvSpPr>
          <p:nvPr/>
        </p:nvSpPr>
        <p:spPr>
          <a:xfrm>
            <a:off x="6792397" y="4700014"/>
            <a:ext cx="4114800" cy="41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Lavere servicetid giver fladere kurve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CFFE61-C978-C34D-6BB3-731DE831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121" y="2127953"/>
            <a:ext cx="5483353" cy="2258725"/>
          </a:xfrm>
          <a:prstGeom prst="rect">
            <a:avLst/>
          </a:prstGeom>
        </p:spPr>
      </p:pic>
      <p:sp>
        <p:nvSpPr>
          <p:cNvPr id="20" name="Pladsholder til tekst 4">
            <a:extLst>
              <a:ext uri="{FF2B5EF4-FFF2-40B4-BE49-F238E27FC236}">
                <a16:creationId xmlns:a16="http://schemas.microsoft.com/office/drawing/2014/main" id="{90FA527C-8476-390D-CC01-04F88686C50D}"/>
              </a:ext>
            </a:extLst>
          </p:cNvPr>
          <p:cNvSpPr txBox="1">
            <a:spLocks/>
          </p:cNvSpPr>
          <p:nvPr/>
        </p:nvSpPr>
        <p:spPr>
          <a:xfrm>
            <a:off x="7815654" y="1606224"/>
            <a:ext cx="4114800" cy="416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”70% knækket”</a:t>
            </a:r>
          </a:p>
        </p:txBody>
      </p:sp>
    </p:spTree>
    <p:extLst>
      <p:ext uri="{BB962C8B-B14F-4D97-AF65-F5344CB8AC3E}">
        <p14:creationId xmlns:p14="http://schemas.microsoft.com/office/powerpoint/2010/main" val="49888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80_TF16411248_Win32" id="{CF011160-9746-43EF-A9F7-7C3EF143107A}" vid="{13C89EFC-070C-46BB-8602-EF674C01998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{7CE03FD4-0C45-4D48-9860-6A7CA014F9C3}tf16411248_win32</Template>
  <TotalTime>297</TotalTime>
  <Words>274</Words>
  <Application>Microsoft Office PowerPoint</Application>
  <PresentationFormat>Widescreen</PresentationFormat>
  <Paragraphs>57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Avenir Next LT Pro Light</vt:lpstr>
      <vt:lpstr>Calibri</vt:lpstr>
      <vt:lpstr>Lato</vt:lpstr>
      <vt:lpstr>Posterama</vt:lpstr>
      <vt:lpstr>Office-tema</vt:lpstr>
      <vt:lpstr>1. Performance Engineering: Queue Theory</vt:lpstr>
      <vt:lpstr>Performance engineering</vt:lpstr>
      <vt:lpstr>Performance engineering</vt:lpstr>
      <vt:lpstr>Queue Configurations</vt:lpstr>
      <vt:lpstr>Queue Configurations</vt:lpstr>
      <vt:lpstr>PowerPoint Presentation</vt:lpstr>
      <vt:lpstr>Regneregler</vt:lpstr>
      <vt:lpstr>Queuing</vt:lpstr>
      <vt:lpstr>Queuing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Views &amp; Viewpoints</dc:title>
  <dc:creator>Mathias Nielsen</dc:creator>
  <cp:lastModifiedBy>Mathias Nielsen</cp:lastModifiedBy>
  <cp:revision>9</cp:revision>
  <dcterms:created xsi:type="dcterms:W3CDTF">2023-03-19T18:10:30Z</dcterms:created>
  <dcterms:modified xsi:type="dcterms:W3CDTF">2023-06-12T18:30:30Z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